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6"/>
  </p:sldMasterIdLst>
  <p:notesMasterIdLst>
    <p:notesMasterId r:id="rId16"/>
  </p:notesMasterIdLst>
  <p:sldIdLst>
    <p:sldId id="1297" r:id="rId7"/>
    <p:sldId id="1299" r:id="rId8"/>
    <p:sldId id="1373" r:id="rId9"/>
    <p:sldId id="1375" r:id="rId10"/>
    <p:sldId id="1376" r:id="rId11"/>
    <p:sldId id="1377" r:id="rId12"/>
    <p:sldId id="1372" r:id="rId13"/>
    <p:sldId id="1368" r:id="rId14"/>
    <p:sldId id="1342" r:id="rId15"/>
  </p:sldIdLst>
  <p:sldSz cx="18288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4" userDrawn="1">
          <p15:clr>
            <a:srgbClr val="A4A3A4"/>
          </p15:clr>
        </p15:guide>
        <p15:guide id="2" orient="horz" pos="496" userDrawn="1">
          <p15:clr>
            <a:srgbClr val="A4A3A4"/>
          </p15:clr>
        </p15:guide>
        <p15:guide id="3" pos="10799" userDrawn="1">
          <p15:clr>
            <a:srgbClr val="A4A3A4"/>
          </p15:clr>
        </p15:guide>
        <p15:guide id="4" pos="728" userDrawn="1">
          <p15:clr>
            <a:srgbClr val="A4A3A4"/>
          </p15:clr>
        </p15:guide>
        <p15:guide id="5" pos="57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6"/>
    <a:srgbClr val="FF7C80"/>
    <a:srgbClr val="FF4409"/>
    <a:srgbClr val="FF9600"/>
    <a:srgbClr val="014E96"/>
    <a:srgbClr val="FDC02A"/>
    <a:srgbClr val="0A2140"/>
    <a:srgbClr val="36A4DC"/>
    <a:srgbClr val="21C166"/>
    <a:srgbClr val="01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9409" autoAdjust="0"/>
  </p:normalViewPr>
  <p:slideViewPr>
    <p:cSldViewPr snapToGrid="0" snapToObjects="1">
      <p:cViewPr varScale="1">
        <p:scale>
          <a:sx n="39" d="100"/>
          <a:sy n="39" d="100"/>
        </p:scale>
        <p:origin x="1170" y="66"/>
      </p:cViewPr>
      <p:guideLst>
        <p:guide orient="horz" pos="8144"/>
        <p:guide orient="horz" pos="496"/>
        <p:guide pos="10799"/>
        <p:guide pos="728"/>
        <p:guide pos="5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0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" y="7170820"/>
            <a:ext cx="18275440" cy="47637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06304" y="1187999"/>
            <a:ext cx="134032" cy="3879065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884447" y="1979613"/>
            <a:ext cx="14302037" cy="1692275"/>
          </a:xfrm>
        </p:spPr>
        <p:txBody>
          <a:bodyPr/>
          <a:lstStyle>
            <a:lvl1pPr>
              <a:defRPr sz="9600"/>
            </a:lvl1pPr>
          </a:lstStyle>
          <a:p>
            <a:pPr>
              <a:lnSpc>
                <a:spcPct val="80000"/>
              </a:lnSpc>
            </a:pPr>
            <a:r>
              <a:rPr lang="en-US" sz="13000" b="1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Heading</a:t>
            </a:r>
            <a:endParaRPr lang="en-US" sz="13000" b="1" dirty="0">
              <a:solidFill>
                <a:srgbClr val="004E9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028094" y="3664708"/>
            <a:ext cx="14158390" cy="148431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z="6000" b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Subheading goes here</a:t>
            </a:r>
            <a:endParaRPr lang="en-US" sz="6000" b="1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1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3362326"/>
            <a:ext cx="7736681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5010150"/>
            <a:ext cx="773668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3362326"/>
            <a:ext cx="7774782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914400"/>
            <a:ext cx="5898356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1"/>
            <a:ext cx="9258300" cy="9747250"/>
          </a:xfrm>
        </p:spPr>
        <p:txBody>
          <a:bodyPr/>
          <a:lstStyle>
            <a:lvl1pPr>
              <a:defRPr sz="4800"/>
            </a:lvl1pPr>
            <a:lvl2pPr>
              <a:defRPr sz="4200">
                <a:solidFill>
                  <a:srgbClr val="0A2140"/>
                </a:solidFill>
              </a:defRPr>
            </a:lvl2pPr>
            <a:lvl3pPr>
              <a:defRPr sz="3600">
                <a:solidFill>
                  <a:srgbClr val="0A2140"/>
                </a:solidFill>
              </a:defRPr>
            </a:lvl3pPr>
            <a:lvl4pPr>
              <a:defRPr sz="3000">
                <a:solidFill>
                  <a:srgbClr val="0A2140"/>
                </a:solidFill>
              </a:defRPr>
            </a:lvl4pPr>
            <a:lvl5pPr>
              <a:defRPr sz="3000">
                <a:solidFill>
                  <a:srgbClr val="0A2140"/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4114800"/>
            <a:ext cx="5898356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914400"/>
            <a:ext cx="5898356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974851"/>
            <a:ext cx="9258300" cy="974725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4114800"/>
            <a:ext cx="5898356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A2140"/>
                </a:solidFill>
              </a:defRPr>
            </a:lvl1pPr>
            <a:lvl2pPr>
              <a:defRPr>
                <a:solidFill>
                  <a:srgbClr val="0A2140"/>
                </a:solidFill>
              </a:defRPr>
            </a:lvl2pPr>
            <a:lvl3pPr>
              <a:defRPr>
                <a:solidFill>
                  <a:srgbClr val="0A2140"/>
                </a:solidFill>
              </a:defRPr>
            </a:lvl3pPr>
            <a:lvl4pPr>
              <a:defRPr>
                <a:solidFill>
                  <a:srgbClr val="0A2140"/>
                </a:solidFill>
              </a:defRPr>
            </a:lvl4pPr>
            <a:lvl5pPr>
              <a:defRPr>
                <a:solidFill>
                  <a:srgbClr val="0A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30250"/>
            <a:ext cx="11601450" cy="11623676"/>
          </a:xfrm>
        </p:spPr>
        <p:txBody>
          <a:bodyPr vert="eaVert"/>
          <a:lstStyle>
            <a:lvl1pPr>
              <a:defRPr>
                <a:solidFill>
                  <a:srgbClr val="0A2140"/>
                </a:solidFill>
              </a:defRPr>
            </a:lvl1pPr>
            <a:lvl2pPr>
              <a:defRPr>
                <a:solidFill>
                  <a:srgbClr val="0A2140"/>
                </a:solidFill>
              </a:defRPr>
            </a:lvl2pPr>
            <a:lvl3pPr>
              <a:defRPr>
                <a:solidFill>
                  <a:srgbClr val="0A2140"/>
                </a:solidFill>
              </a:defRPr>
            </a:lvl3pPr>
            <a:lvl4pPr>
              <a:defRPr>
                <a:solidFill>
                  <a:srgbClr val="0A2140"/>
                </a:solidFill>
              </a:defRPr>
            </a:lvl4pPr>
            <a:lvl5pPr>
              <a:defRPr>
                <a:solidFill>
                  <a:srgbClr val="0A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382" y="0"/>
            <a:ext cx="1828800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4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40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70728" y="3517900"/>
            <a:ext cx="741133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673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8287780" cy="12224084"/>
          </a:xfrm>
          <a:prstGeom prst="rect">
            <a:avLst/>
          </a:prstGeom>
          <a:solidFill>
            <a:srgbClr val="0A21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" y="7170820"/>
            <a:ext cx="18275440" cy="47637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06304" y="1187999"/>
            <a:ext cx="134032" cy="3879065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1884447" y="1763754"/>
            <a:ext cx="13483890" cy="1900954"/>
          </a:xfrm>
        </p:spPr>
        <p:txBody>
          <a:bodyPr>
            <a:normAutofit/>
          </a:bodyPr>
          <a:lstStyle>
            <a:lvl1pPr>
              <a:defRPr sz="1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2028094" y="3664708"/>
            <a:ext cx="13340243" cy="1828800"/>
          </a:xfrm>
        </p:spPr>
        <p:txBody>
          <a:bodyPr>
            <a:noAutofit/>
          </a:bodyPr>
          <a:lstStyle>
            <a:lvl1pPr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517438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40703" y="7524479"/>
            <a:ext cx="3429893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4858107" y="7524479"/>
            <a:ext cx="3429893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266435" y="2995414"/>
            <a:ext cx="3429893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858107" y="2995414"/>
            <a:ext cx="3429893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92738" y="2995414"/>
            <a:ext cx="3429893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692738" y="7524479"/>
            <a:ext cx="3429893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5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03440"/>
            <a:ext cx="18288000" cy="72596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3517900"/>
            <a:ext cx="17143515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2908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58" y="0"/>
            <a:ext cx="9129560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1618" y="0"/>
            <a:ext cx="9129560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38022" y="1192805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 userDrawn="1"/>
        </p:nvSpPr>
        <p:spPr>
          <a:xfrm>
            <a:off x="1238022" y="1214539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1601495" y="1214539"/>
            <a:ext cx="8166100" cy="1192213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004E96"/>
                </a:solidFill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1238250" y="2919413"/>
            <a:ext cx="15862300" cy="9369425"/>
          </a:xfrm>
        </p:spPr>
        <p:txBody>
          <a:bodyPr/>
          <a:lstStyle>
            <a:lvl2pPr>
              <a:defRPr>
                <a:solidFill>
                  <a:srgbClr val="0A2140"/>
                </a:solidFill>
              </a:defRPr>
            </a:lvl2pPr>
            <a:lvl3pPr>
              <a:defRPr>
                <a:solidFill>
                  <a:srgbClr val="0A2140"/>
                </a:solidFill>
              </a:defRPr>
            </a:lvl3pPr>
            <a:lvl4pPr>
              <a:defRPr>
                <a:solidFill>
                  <a:srgbClr val="0A2140"/>
                </a:solidFill>
              </a:defRPr>
            </a:lvl4pPr>
            <a:lvl5pPr>
              <a:defRPr>
                <a:solidFill>
                  <a:srgbClr val="0A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75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62605" y="1187999"/>
            <a:ext cx="146304" cy="222526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656058" y="1471586"/>
            <a:ext cx="9175750" cy="1058111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004E9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656058" y="2577823"/>
            <a:ext cx="13106400" cy="593558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CA" dirty="0"/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2"/>
          </p:nvPr>
        </p:nvSpPr>
        <p:spPr>
          <a:xfrm>
            <a:off x="1238250" y="3866147"/>
            <a:ext cx="15862300" cy="8422691"/>
          </a:xfrm>
        </p:spPr>
        <p:txBody>
          <a:bodyPr/>
          <a:lstStyle>
            <a:lvl2pPr>
              <a:defRPr>
                <a:solidFill>
                  <a:srgbClr val="0A2140"/>
                </a:solidFill>
              </a:defRPr>
            </a:lvl2pPr>
            <a:lvl3pPr>
              <a:defRPr>
                <a:solidFill>
                  <a:srgbClr val="0A2140"/>
                </a:solidFill>
              </a:defRPr>
            </a:lvl3pPr>
            <a:lvl4pPr>
              <a:defRPr>
                <a:solidFill>
                  <a:srgbClr val="0A2140"/>
                </a:solidFill>
              </a:defRPr>
            </a:lvl4pPr>
            <a:lvl5pPr>
              <a:defRPr>
                <a:solidFill>
                  <a:srgbClr val="0A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990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38022" y="1214539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1601495" y="1214539"/>
            <a:ext cx="8166100" cy="1192213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004E96"/>
                </a:solidFill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270105" y="2838868"/>
            <a:ext cx="7711719" cy="9529762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389164" y="2838868"/>
            <a:ext cx="7711719" cy="9529762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9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44726"/>
            <a:ext cx="137160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3419477"/>
            <a:ext cx="1577340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9178927"/>
            <a:ext cx="1577340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>
            <a:lvl1pPr>
              <a:defRPr>
                <a:solidFill>
                  <a:srgbClr val="0A2140"/>
                </a:solidFill>
              </a:defRPr>
            </a:lvl1pPr>
            <a:lvl2pPr>
              <a:defRPr>
                <a:solidFill>
                  <a:srgbClr val="0A2140"/>
                </a:solidFill>
              </a:defRPr>
            </a:lvl2pPr>
            <a:lvl3pPr>
              <a:defRPr>
                <a:solidFill>
                  <a:srgbClr val="0A2140"/>
                </a:solidFill>
              </a:defRPr>
            </a:lvl3pPr>
            <a:lvl4pPr>
              <a:defRPr>
                <a:solidFill>
                  <a:srgbClr val="0A2140"/>
                </a:solidFill>
              </a:defRPr>
            </a:lvl4pPr>
            <a:lvl5pPr>
              <a:defRPr>
                <a:solidFill>
                  <a:srgbClr val="0A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>
            <a:lvl1pPr>
              <a:defRPr>
                <a:solidFill>
                  <a:srgbClr val="0A2140"/>
                </a:solidFill>
              </a:defRPr>
            </a:lvl1pPr>
            <a:lvl2pPr>
              <a:defRPr>
                <a:solidFill>
                  <a:srgbClr val="0A2140"/>
                </a:solidFill>
              </a:defRPr>
            </a:lvl2pPr>
            <a:lvl3pPr>
              <a:defRPr>
                <a:solidFill>
                  <a:srgbClr val="0A2140"/>
                </a:solidFill>
              </a:defRPr>
            </a:lvl3pPr>
            <a:lvl4pPr>
              <a:defRPr>
                <a:solidFill>
                  <a:srgbClr val="0A2140"/>
                </a:solidFill>
              </a:defRPr>
            </a:lvl4pPr>
            <a:lvl5pPr>
              <a:defRPr>
                <a:solidFill>
                  <a:srgbClr val="0A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12712701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12712701"/>
            <a:ext cx="41148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1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60830" y="13045466"/>
            <a:ext cx="13569870" cy="32360"/>
          </a:xfrm>
          <a:prstGeom prst="line">
            <a:avLst/>
          </a:prstGeom>
          <a:ln>
            <a:solidFill>
              <a:schemeClr val="bg1">
                <a:lumMod val="5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6" y="12774274"/>
            <a:ext cx="2038585" cy="5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8" r:id="rId2"/>
    <p:sldLayoutId id="2147484037" r:id="rId3"/>
    <p:sldLayoutId id="2147484039" r:id="rId4"/>
    <p:sldLayoutId id="2147484040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8" r:id="rId20"/>
    <p:sldLayoutId id="2147484035" r:id="rId21"/>
    <p:sldLayoutId id="2147483798" r:id="rId22"/>
    <p:sldLayoutId id="2147483802" r:id="rId23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rgbClr val="004E96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/>
        <a:buNone/>
        <a:defRPr sz="3200" kern="1200">
          <a:solidFill>
            <a:srgbClr val="0A2140"/>
          </a:solidFill>
          <a:latin typeface="Century Gothic" charset="0"/>
          <a:ea typeface="Century Gothic" charset="0"/>
          <a:cs typeface="Century Gothic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helpdesk@bowvalleycollege.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219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16" y="1206318"/>
            <a:ext cx="9183640" cy="948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4016" y="2965807"/>
            <a:ext cx="84580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 Safe, </a:t>
            </a:r>
            <a:b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Informed &amp; </a:t>
            </a:r>
            <a:b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Equipped </a:t>
            </a:r>
            <a:b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9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on Campus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67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22677" y="1311071"/>
            <a:ext cx="828125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Free, Easy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20600" y="1295613"/>
            <a:ext cx="146304" cy="10508460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12339302" y="2604992"/>
            <a:ext cx="490129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charset="0"/>
                <a:ea typeface="Century Gothic" charset="0"/>
                <a:cs typeface="Century Gothic" charset="0"/>
              </a:rPr>
              <a:t>Free download for Smartphone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charset="0"/>
                <a:ea typeface="Century Gothic" charset="0"/>
                <a:cs typeface="Century Gothic" charset="0"/>
              </a:rPr>
              <a:t>Only 18.9 Mb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charset="0"/>
                <a:ea typeface="Century Gothic" charset="0"/>
                <a:cs typeface="Century Gothic" charset="0"/>
              </a:rPr>
              <a:t>Won’t drain battery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charset="0"/>
                <a:ea typeface="Century Gothic" charset="0"/>
                <a:cs typeface="Century Gothic" charset="0"/>
              </a:rPr>
              <a:t>Privacy protected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charset="0"/>
                <a:ea typeface="Century Gothic" charset="0"/>
                <a:cs typeface="Century Gothic" charset="0"/>
              </a:rPr>
              <a:t>All Campus Locations</a:t>
            </a:r>
          </a:p>
          <a:p>
            <a:endParaRPr lang="en-US" sz="3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3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3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3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3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2" y="1055718"/>
            <a:ext cx="10745770" cy="11513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659" y="709815"/>
            <a:ext cx="10949438" cy="42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0961" y="1220133"/>
            <a:ext cx="845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Life-saving alerts &amp; tools </a:t>
            </a:r>
            <a:br>
              <a:rPr lang="en-US" sz="45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5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wherever you are.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0961" y="2709039"/>
            <a:ext cx="9945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entury Gothic" charset="0"/>
                <a:ea typeface="Century Gothic" charset="0"/>
                <a:cs typeface="Century Gothic" charset="0"/>
              </a:rPr>
              <a:t>Get instant access to Campus Security and emergency services with Bow Valley College </a:t>
            </a:r>
            <a:r>
              <a:rPr lang="en-US" sz="2500" dirty="0" err="1">
                <a:latin typeface="Century Gothic" charset="0"/>
                <a:ea typeface="Century Gothic" charset="0"/>
                <a:cs typeface="Century Gothic" charset="0"/>
              </a:rPr>
              <a:t>CampusAlert</a:t>
            </a:r>
            <a:r>
              <a:rPr lang="en-US" sz="2500" dirty="0">
                <a:latin typeface="Century Gothic" charset="0"/>
                <a:ea typeface="Century Gothic" charset="0"/>
                <a:cs typeface="Century Gothic" charset="0"/>
              </a:rPr>
              <a:t>. The best way to get official information is right at your fingertips. </a:t>
            </a:r>
          </a:p>
          <a:p>
            <a:pPr>
              <a:lnSpc>
                <a:spcPct val="80000"/>
              </a:lnSpc>
            </a:pPr>
            <a:endParaRPr lang="en-US" sz="25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entury Gothic" charset="0"/>
                <a:ea typeface="Century Gothic" charset="0"/>
                <a:cs typeface="Century Gothic" charset="0"/>
              </a:rPr>
              <a:t>In the event of an incident on campus, we’ll send you critical information and instructions so you can respond and stay safe.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38022" y="1192805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601495" y="1331494"/>
            <a:ext cx="112001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What is an Emergency?</a:t>
            </a:r>
            <a:endParaRPr lang="en-US" sz="7200" b="1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75767" y="3313939"/>
            <a:ext cx="704919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Building Problem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Suspicious Package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Medical Emergency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Evacuation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Power Failure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0814" y="3313940"/>
            <a:ext cx="56360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Fire</a:t>
            </a:r>
            <a:r>
              <a:rPr lang="en-US" sz="4800" b="1" dirty="0">
                <a:latin typeface="Century Gothic" panose="020B0502020202020204" pitchFamily="34" charset="0"/>
              </a:rPr>
              <a:t> (Real/Drill)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Severe Weather</a:t>
            </a:r>
            <a:b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Hostile Person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Bomb Threat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Chemical Leak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6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8023" y="3222042"/>
            <a:ext cx="3762890" cy="8703422"/>
          </a:xfrm>
          <a:prstGeom prst="rect">
            <a:avLst/>
          </a:prstGeom>
          <a:solidFill>
            <a:srgbClr val="FF0000"/>
          </a:solidFill>
          <a:ln>
            <a:solidFill>
              <a:srgbClr val="FF44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6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8171" y="3561739"/>
            <a:ext cx="4995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Red Alert</a:t>
            </a:r>
          </a:p>
          <a:p>
            <a:endParaRPr lang="en-US" sz="55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8022" y="1192805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1601495" y="1374024"/>
            <a:ext cx="119018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Emergency Messages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5767" y="7714245"/>
            <a:ext cx="3326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73788" y="7547675"/>
            <a:ext cx="3490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4" y="3139639"/>
            <a:ext cx="4260098" cy="7478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00" y="3561739"/>
            <a:ext cx="4927554" cy="86501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412249" y="3222042"/>
            <a:ext cx="3602683" cy="8703422"/>
          </a:xfrm>
          <a:prstGeom prst="rect">
            <a:avLst/>
          </a:prstGeom>
          <a:solidFill>
            <a:srgbClr val="FF7C8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40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37852" y="3505323"/>
            <a:ext cx="3333731" cy="501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Emergency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Alerts</a:t>
            </a:r>
            <a:r>
              <a:rPr lang="en-US" sz="3500" b="1" dirty="0">
                <a:latin typeface="Century Gothic" panose="020B0502020202020204" pitchFamily="34" charset="0"/>
              </a:rPr>
              <a:t/>
            </a:r>
            <a:br>
              <a:rPr lang="en-US" sz="3500" b="1" dirty="0">
                <a:latin typeface="Century Gothic" panose="020B0502020202020204" pitchFamily="34" charset="0"/>
              </a:rPr>
            </a:br>
            <a:endParaRPr lang="en-US" sz="3500" b="1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Direct from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College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Important Details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What to Do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Where to Go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7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8023" y="3222042"/>
            <a:ext cx="3353027" cy="8703422"/>
          </a:xfrm>
          <a:prstGeom prst="rect">
            <a:avLst/>
          </a:prstGeom>
          <a:solidFill>
            <a:srgbClr val="FF9600"/>
          </a:solidFill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17326" y="3561739"/>
            <a:ext cx="4995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Orange </a:t>
            </a:r>
          </a:p>
          <a:p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Features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8022" y="1192805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1601495" y="1331494"/>
            <a:ext cx="14654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Contacts, Safety Tools,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5767" y="7714245"/>
            <a:ext cx="3326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73788" y="7547675"/>
            <a:ext cx="3490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23" y="3222042"/>
            <a:ext cx="4843055" cy="8703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26256" y="3222589"/>
            <a:ext cx="3527023" cy="399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26256" y="7573753"/>
            <a:ext cx="3537663" cy="3948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16842" y="3438428"/>
            <a:ext cx="30396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Emergency Contacts</a:t>
            </a:r>
          </a:p>
          <a:p>
            <a:pPr algn="ctr"/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33599" y="3241639"/>
            <a:ext cx="3602683" cy="83001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937937" y="3438428"/>
            <a:ext cx="3498345" cy="679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latin typeface="Century Gothic" panose="020B0502020202020204" pitchFamily="34" charset="0"/>
              </a:rPr>
              <a:t> Safety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Toolbox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Share Location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I’m OK!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Google Maps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Flashlight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Health &amp; Safety 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Building Issues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Share the App</a:t>
            </a:r>
          </a:p>
          <a:p>
            <a:pPr marL="457200" indent="-457200">
              <a:spcBef>
                <a:spcPts val="1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Call Campus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16843" y="7791997"/>
            <a:ext cx="323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Report a Crime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51197" y="9093893"/>
            <a:ext cx="3402082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Call Security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Police General 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Call 911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1197" y="4902532"/>
            <a:ext cx="3402081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Call 911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Call Security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Police General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8023" y="3222042"/>
            <a:ext cx="3353027" cy="8703422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6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17326" y="3561739"/>
            <a:ext cx="4995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Blue </a:t>
            </a:r>
          </a:p>
          <a:p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Features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8022" y="1192805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1601495" y="1331494"/>
            <a:ext cx="14654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Plans, Walking, Working Alone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5767" y="7714245"/>
            <a:ext cx="3326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73788" y="7547675"/>
            <a:ext cx="3490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23" y="3222042"/>
            <a:ext cx="4843055" cy="8703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7651" y="3183466"/>
            <a:ext cx="3646251" cy="8368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904109" y="6799811"/>
            <a:ext cx="3487534" cy="47516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066844" y="3504936"/>
            <a:ext cx="3228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Emergency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Plans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0317" y="4898734"/>
            <a:ext cx="3553585" cy="596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Active Shooter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Bomb Threat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Evacuation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Fire Safety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Medical Emergency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Extreme Weather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Suspicious</a:t>
            </a:r>
            <a:br>
              <a:rPr lang="en-US" sz="2600" dirty="0">
                <a:latin typeface="Century Gothic" panose="020B0502020202020204" pitchFamily="34" charset="0"/>
              </a:rPr>
            </a:br>
            <a:r>
              <a:rPr lang="en-US" sz="2600" dirty="0">
                <a:latin typeface="Century Gothic" panose="020B0502020202020204" pitchFamily="34" charset="0"/>
              </a:rPr>
              <a:t>Package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Power Failure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04109" y="3183466"/>
            <a:ext cx="3487534" cy="3350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950811" y="3402314"/>
            <a:ext cx="3028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Friend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Walk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50811" y="4857671"/>
            <a:ext cx="3326726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Pick a friend to track your walk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84513" y="7101399"/>
            <a:ext cx="332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Work/Study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Alone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50811" y="8568077"/>
            <a:ext cx="3423214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The app will check in  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Press OK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No response —  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 alerts a friend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4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74554" y="7691476"/>
            <a:ext cx="3270264" cy="39483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8024" y="3222042"/>
            <a:ext cx="3355242" cy="8703422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6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96061" y="3561739"/>
            <a:ext cx="4995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Blue</a:t>
            </a:r>
          </a:p>
          <a:p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Features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8022" y="1192805"/>
            <a:ext cx="146304" cy="1256104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1601494" y="1360484"/>
            <a:ext cx="157222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Evacuation, Stay in Place, Support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85869" y="3184122"/>
            <a:ext cx="3256509" cy="337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804440" y="6882938"/>
            <a:ext cx="3237938" cy="4756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785870" y="7054946"/>
            <a:ext cx="3241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Support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Services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41915" y="7895884"/>
            <a:ext cx="2939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Shelter in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Place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24304" y="8374490"/>
            <a:ext cx="3218074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Learner Success Service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Imagine Health</a:t>
            </a:r>
          </a:p>
          <a:p>
            <a:pPr marL="457200" indent="-457200">
              <a:spcBef>
                <a:spcPts val="1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Counseling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7853" y="3571621"/>
            <a:ext cx="22115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76" y="3222042"/>
            <a:ext cx="4843055" cy="87034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74553" y="3184122"/>
            <a:ext cx="3250401" cy="4081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074554" y="3568496"/>
            <a:ext cx="32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 Safe Walk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57153" y="4310294"/>
            <a:ext cx="3206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Campus Security will escort you within a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2-block radius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824304" y="3319117"/>
            <a:ext cx="3218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Evacuation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 Plan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824304" y="4590509"/>
            <a:ext cx="2978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Where to go in the case of an emergency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75725" y="9445355"/>
            <a:ext cx="3149229" cy="15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3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Stay in class</a:t>
            </a:r>
          </a:p>
          <a:p>
            <a:pPr marL="457200" indent="-457200">
              <a:spcBef>
                <a:spcPts val="13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Stay in building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4" y="2643452"/>
            <a:ext cx="6982685" cy="7680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8445" y="3325292"/>
            <a:ext cx="92789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4E96"/>
                </a:solidFill>
                <a:latin typeface="Century Gothic" charset="0"/>
                <a:ea typeface="Century Gothic" charset="0"/>
                <a:cs typeface="Century Gothic" charset="0"/>
              </a:rPr>
              <a:t>Get your app now!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4948" y="4854948"/>
            <a:ext cx="786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Download Instructions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4641" y="3341922"/>
            <a:ext cx="117361" cy="7853902"/>
          </a:xfrm>
          <a:prstGeom prst="rect">
            <a:avLst/>
          </a:prstGeom>
          <a:solidFill>
            <a:srgbClr val="FDC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8714948" y="6265819"/>
            <a:ext cx="786063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aseline="30000" dirty="0">
                <a:latin typeface="Century Gothic" panose="020B0502020202020204" pitchFamily="34" charset="0"/>
              </a:rPr>
              <a:t>Search </a:t>
            </a:r>
            <a:r>
              <a:rPr lang="en-US" sz="4000" b="1" baseline="30000" dirty="0">
                <a:latin typeface="Century Gothic" panose="020B0502020202020204" pitchFamily="34" charset="0"/>
              </a:rPr>
              <a:t>‘Bow Valley College </a:t>
            </a:r>
            <a:r>
              <a:rPr lang="en-US" sz="4000" b="1" baseline="30000" dirty="0" err="1">
                <a:latin typeface="Century Gothic" panose="020B0502020202020204" pitchFamily="34" charset="0"/>
              </a:rPr>
              <a:t>CampusAlert</a:t>
            </a:r>
            <a:r>
              <a:rPr lang="en-US" sz="4000" b="1" baseline="30000" dirty="0">
                <a:latin typeface="Century Gothic" panose="020B0502020202020204" pitchFamily="34" charset="0"/>
              </a:rPr>
              <a:t>’ </a:t>
            </a:r>
            <a:r>
              <a:rPr lang="en-US" sz="4000" baseline="30000" dirty="0">
                <a:latin typeface="Century Gothic" panose="020B0502020202020204" pitchFamily="34" charset="0"/>
              </a:rPr>
              <a:t>on the App Store or Google Play. </a:t>
            </a:r>
          </a:p>
          <a:p>
            <a:pPr>
              <a:spcAft>
                <a:spcPts val="2400"/>
              </a:spcAft>
            </a:pPr>
            <a:r>
              <a:rPr lang="en-US" sz="4000" baseline="30000" dirty="0">
                <a:latin typeface="Century Gothic" panose="020B0502020202020204" pitchFamily="34" charset="0"/>
              </a:rPr>
              <a:t>Download the app to your device and select ‘Allow Notifications.’ </a:t>
            </a:r>
          </a:p>
          <a:p>
            <a:pPr>
              <a:spcAft>
                <a:spcPts val="2400"/>
              </a:spcAft>
            </a:pPr>
            <a:r>
              <a:rPr lang="en-US" sz="4000" baseline="30000" dirty="0">
                <a:latin typeface="Century Gothic" panose="020B0502020202020204" pitchFamily="34" charset="0"/>
              </a:rPr>
              <a:t>Explore the app to find all your tools for staying safe on campus. </a:t>
            </a:r>
          </a:p>
          <a:p>
            <a:pPr>
              <a:spcAft>
                <a:spcPts val="2400"/>
              </a:spcAft>
            </a:pPr>
            <a:r>
              <a:rPr lang="en-US" sz="4000" baseline="30000" dirty="0">
                <a:latin typeface="Century Gothic" panose="020B0502020202020204" pitchFamily="34" charset="0"/>
              </a:rPr>
              <a:t>If you have issues installing the app, please contact Help Desk at </a:t>
            </a:r>
            <a:r>
              <a:rPr lang="en-US" sz="4000" baseline="30000" dirty="0">
                <a:latin typeface="Century Gothic" panose="020B0502020202020204" pitchFamily="34" charset="0"/>
                <a:hlinkClick r:id="rId4"/>
              </a:rPr>
              <a:t>helpdesk@bowvalleycollege.ca</a:t>
            </a:r>
            <a:r>
              <a:rPr lang="en-US" sz="4000" baseline="30000" dirty="0">
                <a:latin typeface="Century Gothic" panose="020B0502020202020204" pitchFamily="34" charset="0"/>
              </a:rPr>
              <a:t> or </a:t>
            </a:r>
            <a:br>
              <a:rPr lang="en-US" sz="4000" baseline="30000" dirty="0">
                <a:latin typeface="Century Gothic" panose="020B0502020202020204" pitchFamily="34" charset="0"/>
              </a:rPr>
            </a:br>
            <a:r>
              <a:rPr lang="en-US" sz="4000" baseline="30000" dirty="0">
                <a:latin typeface="Century Gothic" panose="020B0502020202020204" pitchFamily="34" charset="0"/>
              </a:rPr>
              <a:t>403-410-1611. </a:t>
            </a:r>
          </a:p>
        </p:txBody>
      </p:sp>
      <p:pic>
        <p:nvPicPr>
          <p:cNvPr id="13" name="Picture 12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39" y="10440785"/>
            <a:ext cx="277977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app store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17" y="10316667"/>
            <a:ext cx="2777174" cy="10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741339"/>
            <a:ext cx="9907472" cy="14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0"/>
          <a:stretch/>
        </p:blipFill>
        <p:spPr>
          <a:xfrm>
            <a:off x="0" y="2615561"/>
            <a:ext cx="18288001" cy="7291637"/>
          </a:xfrm>
        </p:spPr>
      </p:pic>
      <p:sp>
        <p:nvSpPr>
          <p:cNvPr id="20" name="Rectangle 19"/>
          <p:cNvSpPr/>
          <p:nvPr/>
        </p:nvSpPr>
        <p:spPr>
          <a:xfrm>
            <a:off x="-1" y="2615560"/>
            <a:ext cx="18288001" cy="7291637"/>
          </a:xfrm>
          <a:prstGeom prst="rect">
            <a:avLst/>
          </a:prstGeom>
          <a:solidFill>
            <a:srgbClr val="014E96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9914" y="5875699"/>
            <a:ext cx="1615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bowvalleycollege.ca/</a:t>
            </a:r>
            <a:r>
              <a:rPr lang="en-US" sz="72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campusalert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2649307"/>
            <a:ext cx="2625443" cy="7209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57847" y="13001105"/>
            <a:ext cx="14730153" cy="0"/>
          </a:xfrm>
          <a:prstGeom prst="line">
            <a:avLst/>
          </a:prstGeom>
          <a:ln>
            <a:solidFill>
              <a:srgbClr val="004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0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9568C"/>
      </a:dk2>
      <a:lt2>
        <a:srgbClr val="FFFFFF"/>
      </a:lt2>
      <a:accent1>
        <a:srgbClr val="38B666"/>
      </a:accent1>
      <a:accent2>
        <a:srgbClr val="FCBF2A"/>
      </a:accent2>
      <a:accent3>
        <a:srgbClr val="F7951D"/>
      </a:accent3>
      <a:accent4>
        <a:srgbClr val="2FA4DC"/>
      </a:accent4>
      <a:accent5>
        <a:srgbClr val="1C7CBC"/>
      </a:accent5>
      <a:accent6>
        <a:srgbClr val="015DA4"/>
      </a:accent6>
      <a:hlink>
        <a:srgbClr val="004395"/>
      </a:hlink>
      <a:folHlink>
        <a:srgbClr val="004E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34069C769284DBA464A9DF53A9CBF" ma:contentTypeVersion="0" ma:contentTypeDescription="Create a new document." ma:contentTypeScope="" ma:versionID="7133368052948a58f3d57e7242364226">
  <xsd:schema xmlns:xsd="http://www.w3.org/2001/XMLSchema" xmlns:xs="http://www.w3.org/2001/XMLSchema" xmlns:p="http://schemas.microsoft.com/office/2006/metadata/properties" xmlns:ns2="2d60d664-298f-4673-890a-4b159f4e4b36" targetNamespace="http://schemas.microsoft.com/office/2006/metadata/properties" ma:root="true" ma:fieldsID="0c496ebfc4a368c41c9b655b94c32494" ns2:_="">
    <xsd:import namespace="2d60d664-298f-4673-890a-4b159f4e4b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0d664-298f-4673-890a-4b159f4e4b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ee248d18-ca7f-49f9-b91d-17d4de78cfa1" ContentTypeId="0x0101" PreviousValue="false"/>
</file>

<file path=customXml/itemProps1.xml><?xml version="1.0" encoding="utf-8"?>
<ds:datastoreItem xmlns:ds="http://schemas.openxmlformats.org/officeDocument/2006/customXml" ds:itemID="{A1BD931D-FDBB-4A0D-B8F6-47D797FFD44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A6B3A03-FD09-4518-AB65-9F9E9783E4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C19BC-A615-46E3-8183-A18E02FF4B8E}">
  <ds:schemaRefs>
    <ds:schemaRef ds:uri="http://schemas.microsoft.com/office/infopath/2007/PartnerControls"/>
    <ds:schemaRef ds:uri="2d60d664-298f-4673-890a-4b159f4e4b3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2703C6E-4F7E-45A5-AFA1-5145373DE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60d664-298f-4673-890a-4b159f4e4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33F8231-54CD-42A5-95DE-EAF9D026134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28937</TotalTime>
  <Words>288</Words>
  <Application>Microsoft Office PowerPoint</Application>
  <PresentationFormat>Custom</PresentationFormat>
  <Paragraphs>116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John McConomy</cp:lastModifiedBy>
  <cp:revision>3200</cp:revision>
  <cp:lastPrinted>2018-12-11T22:41:35Z</cp:lastPrinted>
  <dcterms:created xsi:type="dcterms:W3CDTF">2014-11-12T21:47:38Z</dcterms:created>
  <dcterms:modified xsi:type="dcterms:W3CDTF">2018-12-20T17:49:49Z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0x01010000D34069C769284DBA464A9DF53A9CBF</vt:lpwstr>
  </property>
</Properties>
</file>